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21" r:id="rId2"/>
    <p:sldId id="260" r:id="rId3"/>
    <p:sldId id="262" r:id="rId4"/>
    <p:sldId id="301" r:id="rId5"/>
    <p:sldId id="281" r:id="rId6"/>
    <p:sldId id="282" r:id="rId7"/>
    <p:sldId id="283" r:id="rId8"/>
    <p:sldId id="284" r:id="rId9"/>
    <p:sldId id="285" r:id="rId10"/>
    <p:sldId id="312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24" autoAdjust="0"/>
  </p:normalViewPr>
  <p:slideViewPr>
    <p:cSldViewPr>
      <p:cViewPr>
        <p:scale>
          <a:sx n="97" d="100"/>
          <a:sy n="97" d="100"/>
        </p:scale>
        <p:origin x="-528" y="-5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BB3C2-F633-4037-8A1E-F73947F92EB4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DF58-36CE-44CA-991C-BF72F3583F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BB3C2-F633-4037-8A1E-F73947F92EB4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DF58-36CE-44CA-991C-BF72F3583F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BB3C2-F633-4037-8A1E-F73947F92EB4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DF58-36CE-44CA-991C-BF72F3583F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BB3C2-F633-4037-8A1E-F73947F92EB4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DF58-36CE-44CA-991C-BF72F3583F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BB3C2-F633-4037-8A1E-F73947F92EB4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DF58-36CE-44CA-991C-BF72F3583F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BB3C2-F633-4037-8A1E-F73947F92EB4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DF58-36CE-44CA-991C-BF72F3583F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BB3C2-F633-4037-8A1E-F73947F92EB4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DF58-36CE-44CA-991C-BF72F3583F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BB3C2-F633-4037-8A1E-F73947F92EB4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DF58-36CE-44CA-991C-BF72F3583F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BB3C2-F633-4037-8A1E-F73947F92EB4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DF58-36CE-44CA-991C-BF72F3583F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BB3C2-F633-4037-8A1E-F73947F92EB4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DF58-36CE-44CA-991C-BF72F3583F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BB3C2-F633-4037-8A1E-F73947F92EB4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DF58-36CE-44CA-991C-BF72F3583F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BB3C2-F633-4037-8A1E-F73947F92EB4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7DF58-36CE-44CA-991C-BF72F3583F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4151721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Subject: Audit</a:t>
            </a:r>
            <a:b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Topic: Internal Control</a:t>
            </a:r>
            <a:b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 Course: B.com Part-I (H)</a:t>
            </a:r>
            <a:b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  Dr. </a:t>
            </a:r>
            <a:r>
              <a:rPr lang="en-US" b="1" dirty="0" err="1" smtClean="0">
                <a:solidFill>
                  <a:schemeClr val="bg2">
                    <a:lumMod val="10000"/>
                  </a:schemeClr>
                </a:solidFill>
              </a:rPr>
              <a:t>Ishtiaque</a:t>
            </a:r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 Ahmed </a:t>
            </a:r>
            <a:b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  </a:t>
            </a:r>
            <a:r>
              <a:rPr lang="en-US" sz="3100" dirty="0" smtClean="0">
                <a:solidFill>
                  <a:schemeClr val="bg2">
                    <a:lumMod val="10000"/>
                  </a:schemeClr>
                </a:solidFill>
              </a:rPr>
              <a:t>Dept. of Commerce </a:t>
            </a:r>
            <a:br>
              <a:rPr lang="en-US" sz="3100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sz="3100" dirty="0" smtClean="0">
                <a:solidFill>
                  <a:schemeClr val="bg2">
                    <a:lumMod val="10000"/>
                  </a:schemeClr>
                </a:solidFill>
              </a:rPr>
              <a:t>   </a:t>
            </a:r>
            <a:r>
              <a:rPr lang="en-US" sz="3100" dirty="0" err="1" smtClean="0">
                <a:solidFill>
                  <a:schemeClr val="bg2">
                    <a:lumMod val="10000"/>
                  </a:schemeClr>
                </a:solidFill>
              </a:rPr>
              <a:t>Purnea</a:t>
            </a:r>
            <a:r>
              <a:rPr lang="en-US" sz="3100" dirty="0" smtClean="0">
                <a:solidFill>
                  <a:schemeClr val="bg2">
                    <a:lumMod val="10000"/>
                  </a:schemeClr>
                </a:solidFill>
              </a:rPr>
              <a:t> College, </a:t>
            </a:r>
            <a:r>
              <a:rPr lang="en-US" sz="3100" dirty="0" err="1" smtClean="0">
                <a:solidFill>
                  <a:schemeClr val="bg2">
                    <a:lumMod val="10000"/>
                  </a:schemeClr>
                </a:solidFill>
              </a:rPr>
              <a:t>Purnia</a:t>
            </a:r>
            <a:r>
              <a:rPr lang="en-US" sz="3100" dirty="0" smtClean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en-US" sz="3100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sz="3100" dirty="0" smtClean="0">
                <a:solidFill>
                  <a:schemeClr val="bg2">
                    <a:lumMod val="10000"/>
                  </a:schemeClr>
                </a:solidFill>
              </a:rPr>
              <a:t>   </a:t>
            </a:r>
            <a:r>
              <a:rPr lang="en-US" sz="3100" dirty="0" err="1" smtClean="0">
                <a:solidFill>
                  <a:schemeClr val="bg2">
                    <a:lumMod val="10000"/>
                  </a:schemeClr>
                </a:solidFill>
              </a:rPr>
              <a:t>Email:driahmedar@gmail.com</a:t>
            </a:r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</a:b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C00000"/>
                </a:solidFill>
              </a:rPr>
              <a:t>Auditing</a:t>
            </a:r>
            <a:endParaRPr lang="en-US" sz="6000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934200" cy="131445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  <a:t>Verification and examination of Financial Records</a:t>
            </a:r>
            <a:endParaRPr lang="en-US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47525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Internal Audit</a:t>
            </a:r>
            <a:endParaRPr lang="en-US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952750"/>
            <a:ext cx="7315200" cy="131445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</a:rPr>
              <a:t>Review of Financial Records by Employees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80"/>
            <a:ext cx="8229600" cy="765571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</a:rPr>
              <a:t>Definition</a:t>
            </a:r>
            <a:endParaRPr lang="en-US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71550"/>
            <a:ext cx="8229600" cy="3810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Internal auditing consists of continuous, critical review of financial and operating activities by a staff of auditor functioning as full time salaried employees</a:t>
            </a:r>
            <a:r>
              <a:rPr lang="en-US" sz="2000" smtClean="0"/>
              <a:t>. </a:t>
            </a:r>
            <a:endParaRPr lang="en-US" sz="2000" dirty="0" smtClean="0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4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80"/>
            <a:ext cx="8229600" cy="765571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</a:rPr>
              <a:t>Definition</a:t>
            </a:r>
            <a:endParaRPr lang="en-US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71550"/>
            <a:ext cx="2590800" cy="3733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      Internal auditing  consists of continuous, critical review of financial and operating activities                by a staff of auditor functioning as full time salaried employees. 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3962400" y="971550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Internal Auditing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62400" y="1504950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Consist of: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continuous and critical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62400" y="2266950"/>
            <a:ext cx="388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Review of: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financial activities</a:t>
            </a:r>
            <a:br>
              <a:rPr lang="en-US" dirty="0" smtClean="0"/>
            </a:br>
            <a:r>
              <a:rPr lang="en-US" dirty="0" smtClean="0"/>
              <a:t>operating activities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962400" y="3409950"/>
            <a:ext cx="388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By: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staff of auditor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Functioning: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Full time salaried employees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667000" y="1123950"/>
            <a:ext cx="1447800" cy="762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14400" y="1352550"/>
            <a:ext cx="1752600" cy="158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14400" y="1962150"/>
            <a:ext cx="1752600" cy="158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838200" y="2876550"/>
            <a:ext cx="1981200" cy="158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2438400" y="1657350"/>
            <a:ext cx="1524000" cy="158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2438400" y="2266950"/>
            <a:ext cx="1524000" cy="2286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2819400" y="3181350"/>
            <a:ext cx="1143000" cy="5334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" name="Content Placeholder 2"/>
          <p:cNvSpPr txBox="1">
            <a:spLocks/>
          </p:cNvSpPr>
          <p:nvPr/>
        </p:nvSpPr>
        <p:spPr>
          <a:xfrm>
            <a:off x="457200" y="971550"/>
            <a:ext cx="8229600" cy="13142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US" sz="2000" dirty="0" smtClean="0"/>
              <a:t> </a:t>
            </a:r>
            <a:endParaRPr lang="en-US" sz="20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50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000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50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80"/>
            <a:ext cx="8229600" cy="765571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</a:rPr>
              <a:t>Objective</a:t>
            </a:r>
            <a:endParaRPr lang="en-US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71550"/>
            <a:ext cx="8229600" cy="3810000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000" dirty="0" smtClean="0"/>
              <a:t>Find effectiveness of internal control system</a:t>
            </a:r>
          </a:p>
          <a:p>
            <a:pPr marL="457200" indent="-457200">
              <a:buAutoNum type="arabicPeriod"/>
            </a:pPr>
            <a:r>
              <a:rPr lang="en-US" sz="2000" dirty="0" smtClean="0"/>
              <a:t>Verify correctness, accuracy and authenticity of financial records</a:t>
            </a:r>
          </a:p>
          <a:p>
            <a:pPr marL="457200" indent="-457200">
              <a:buAutoNum type="arabicPeriod"/>
            </a:pPr>
            <a:r>
              <a:rPr lang="en-US" sz="2000" dirty="0" smtClean="0"/>
              <a:t>Early detection and prevention of frauds</a:t>
            </a:r>
          </a:p>
          <a:p>
            <a:pPr marL="457200" indent="-457200">
              <a:buAutoNum type="arabicPeriod"/>
            </a:pPr>
            <a:r>
              <a:rPr lang="en-US" sz="2000" dirty="0" smtClean="0"/>
              <a:t>Follow of Accounting Standards</a:t>
            </a:r>
          </a:p>
          <a:p>
            <a:pPr marL="457200" indent="-457200">
              <a:buAutoNum type="arabicPeriod"/>
            </a:pPr>
            <a:r>
              <a:rPr lang="en-US" sz="2000" dirty="0" smtClean="0"/>
              <a:t>Investigation at special request</a:t>
            </a:r>
          </a:p>
          <a:p>
            <a:pPr marL="457200" indent="-457200">
              <a:buAutoNum type="arabicPeriod"/>
            </a:pPr>
            <a:r>
              <a:rPr lang="en-US" sz="2000" dirty="0" smtClean="0"/>
              <a:t>Safeguard of assets</a:t>
            </a:r>
          </a:p>
          <a:p>
            <a:pPr marL="457200" indent="-457200">
              <a:buAutoNum type="arabicPeriod"/>
            </a:pPr>
            <a:r>
              <a:rPr lang="en-US" sz="2000" dirty="0" smtClean="0"/>
              <a:t>Acquisition of assets and its disposal with accurate authority</a:t>
            </a:r>
          </a:p>
          <a:p>
            <a:pPr marL="457200" indent="-457200">
              <a:buAutoNum type="arabicPeriod"/>
            </a:pPr>
            <a:r>
              <a:rPr lang="en-US" sz="2000" dirty="0" smtClean="0"/>
              <a:t>Whether policies and procedure of top management are being followed</a:t>
            </a:r>
          </a:p>
          <a:p>
            <a:pPr marL="457200" indent="-457200">
              <a:buAutoNum type="arabicPeriod"/>
            </a:pPr>
            <a:r>
              <a:rPr lang="en-US" sz="2000" dirty="0" smtClean="0"/>
              <a:t>Incur liability in respect of valid activities.</a:t>
            </a:r>
            <a:endParaRPr lang="en-US" sz="2000" dirty="0"/>
          </a:p>
        </p:txBody>
      </p:sp>
      <p:pic>
        <p:nvPicPr>
          <p:cNvPr id="4" name="Picture 3" descr="goa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0" y="1733550"/>
            <a:ext cx="1905000" cy="1444550"/>
          </a:xfrm>
          <a:prstGeom prst="rect">
            <a:avLst/>
          </a:prstGeom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80"/>
            <a:ext cx="8229600" cy="765571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</a:rPr>
              <a:t>Statutory Requirements </a:t>
            </a:r>
            <a:endParaRPr lang="en-US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66950"/>
            <a:ext cx="8229600" cy="2590800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000" dirty="0" smtClean="0"/>
              <a:t>Such class or classes of </a:t>
            </a:r>
            <a:r>
              <a:rPr lang="en-US" sz="2000" dirty="0" smtClean="0">
                <a:solidFill>
                  <a:srgbClr val="C00000"/>
                </a:solidFill>
              </a:rPr>
              <a:t>company</a:t>
            </a:r>
            <a:r>
              <a:rPr lang="en-US" sz="2000" dirty="0" smtClean="0"/>
              <a:t> as may be prescribed shall be required to </a:t>
            </a:r>
            <a:r>
              <a:rPr lang="en-US" sz="2000" dirty="0" smtClean="0">
                <a:solidFill>
                  <a:srgbClr val="C00000"/>
                </a:solidFill>
              </a:rPr>
              <a:t>appoint an internal auditor</a:t>
            </a:r>
            <a:r>
              <a:rPr lang="en-US" sz="2000" dirty="0" smtClean="0"/>
              <a:t>, who shall either be a </a:t>
            </a:r>
            <a:r>
              <a:rPr lang="en-US" sz="2000" dirty="0" smtClean="0">
                <a:solidFill>
                  <a:srgbClr val="C00000"/>
                </a:solidFill>
              </a:rPr>
              <a:t>chartered accountant </a:t>
            </a:r>
            <a:r>
              <a:rPr lang="en-US" sz="2000" dirty="0" smtClean="0"/>
              <a:t>or </a:t>
            </a:r>
            <a:r>
              <a:rPr lang="en-US" sz="2000" dirty="0" smtClean="0">
                <a:solidFill>
                  <a:srgbClr val="C00000"/>
                </a:solidFill>
              </a:rPr>
              <a:t>cost accountant </a:t>
            </a:r>
            <a:r>
              <a:rPr lang="en-US" sz="2000" dirty="0" smtClean="0"/>
              <a:t>or such </a:t>
            </a:r>
            <a:r>
              <a:rPr lang="en-US" sz="2000" dirty="0" smtClean="0">
                <a:solidFill>
                  <a:srgbClr val="C00000"/>
                </a:solidFill>
              </a:rPr>
              <a:t>other professional</a:t>
            </a:r>
            <a:r>
              <a:rPr lang="en-US" sz="2000" dirty="0" smtClean="0"/>
              <a:t> as may be </a:t>
            </a:r>
            <a:r>
              <a:rPr lang="en-US" sz="2000" dirty="0" smtClean="0">
                <a:solidFill>
                  <a:srgbClr val="C00000"/>
                </a:solidFill>
              </a:rPr>
              <a:t>decided</a:t>
            </a:r>
            <a:r>
              <a:rPr lang="en-US" sz="2000" dirty="0" smtClean="0"/>
              <a:t> by the </a:t>
            </a:r>
            <a:r>
              <a:rPr lang="en-US" sz="2000" dirty="0" smtClean="0">
                <a:solidFill>
                  <a:srgbClr val="C00000"/>
                </a:solidFill>
              </a:rPr>
              <a:t>Board</a:t>
            </a:r>
            <a:r>
              <a:rPr lang="en-US" sz="2000" dirty="0" smtClean="0"/>
              <a:t> to conduct Internal Audit of the </a:t>
            </a:r>
            <a:r>
              <a:rPr lang="en-US" sz="2000" dirty="0" smtClean="0">
                <a:solidFill>
                  <a:srgbClr val="C00000"/>
                </a:solidFill>
              </a:rPr>
              <a:t>Functions and activities </a:t>
            </a:r>
            <a:r>
              <a:rPr lang="en-US" sz="2000" dirty="0" smtClean="0"/>
              <a:t>of the Company</a:t>
            </a:r>
          </a:p>
          <a:p>
            <a:pPr marL="457200" indent="-457200">
              <a:buAutoNum type="arabicPeriod"/>
            </a:pPr>
            <a:r>
              <a:rPr lang="en-US" sz="2000" dirty="0" smtClean="0"/>
              <a:t>The central Government may, by rules, prescribe the</a:t>
            </a:r>
            <a:r>
              <a:rPr lang="en-US" sz="2000" dirty="0" smtClean="0">
                <a:solidFill>
                  <a:srgbClr val="C00000"/>
                </a:solidFill>
              </a:rPr>
              <a:t> manner </a:t>
            </a:r>
            <a:r>
              <a:rPr lang="en-US" sz="2000" dirty="0" smtClean="0"/>
              <a:t>and the </a:t>
            </a:r>
            <a:r>
              <a:rPr lang="en-US" sz="2000" dirty="0" smtClean="0">
                <a:solidFill>
                  <a:srgbClr val="C00000"/>
                </a:solidFill>
              </a:rPr>
              <a:t>intervals</a:t>
            </a:r>
            <a:r>
              <a:rPr lang="en-US" sz="2000" dirty="0" smtClean="0"/>
              <a:t> in which the </a:t>
            </a:r>
            <a:r>
              <a:rPr lang="en-US" sz="2000" dirty="0" smtClean="0">
                <a:solidFill>
                  <a:srgbClr val="C00000"/>
                </a:solidFill>
              </a:rPr>
              <a:t>audit shall be conducted</a:t>
            </a:r>
            <a:r>
              <a:rPr lang="en-US" sz="2000" dirty="0" smtClean="0"/>
              <a:t> and </a:t>
            </a:r>
            <a:r>
              <a:rPr lang="en-US" sz="2000" dirty="0" smtClean="0">
                <a:solidFill>
                  <a:srgbClr val="C00000"/>
                </a:solidFill>
              </a:rPr>
              <a:t>reported to the board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1352550"/>
            <a:ext cx="3657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Section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138, Companies Act 2013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6" name="Picture 5" descr="Highres_Companies-Act-2013-770x500.jpg"/>
          <p:cNvPicPr>
            <a:picLocks noChangeAspect="1"/>
          </p:cNvPicPr>
          <p:nvPr/>
        </p:nvPicPr>
        <p:blipFill>
          <a:blip r:embed="rId2"/>
          <a:srcRect t="20000" b="16667"/>
          <a:stretch>
            <a:fillRect/>
          </a:stretch>
        </p:blipFill>
        <p:spPr>
          <a:xfrm>
            <a:off x="4800600" y="895350"/>
            <a:ext cx="3520440" cy="1447800"/>
          </a:xfrm>
          <a:prstGeom prst="rect">
            <a:avLst/>
          </a:prstGeom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80"/>
            <a:ext cx="8229600" cy="765571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</a:rPr>
              <a:t>Scope</a:t>
            </a:r>
            <a:endParaRPr lang="en-US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19150"/>
            <a:ext cx="8915400" cy="3810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The examination and evaluation of adequacy and effectiveness of the organization's system of internal control and quality of performance in carrying out assigned responsibilities. </a:t>
            </a:r>
          </a:p>
          <a:p>
            <a:pPr marL="457200" indent="-457200">
              <a:buAutoNum type="alphaLcPeriod"/>
            </a:pPr>
            <a:r>
              <a:rPr lang="en-US" sz="2000" dirty="0" smtClean="0"/>
              <a:t>Reliability and integrity of information</a:t>
            </a:r>
          </a:p>
          <a:p>
            <a:pPr marL="457200" indent="-457200">
              <a:buAutoNum type="alphaLcPeriod"/>
            </a:pPr>
            <a:r>
              <a:rPr lang="en-US" sz="2000" dirty="0" smtClean="0"/>
              <a:t>Compliance with policies, plan, procedure, laws and regulations</a:t>
            </a:r>
          </a:p>
          <a:p>
            <a:pPr marL="457200" indent="-457200">
              <a:buAutoNum type="alphaLcPeriod"/>
            </a:pPr>
            <a:r>
              <a:rPr lang="en-US" sz="2000" dirty="0" smtClean="0"/>
              <a:t>Safeguard of assets</a:t>
            </a:r>
          </a:p>
          <a:p>
            <a:pPr marL="457200" indent="-457200">
              <a:buAutoNum type="alphaLcPeriod"/>
            </a:pPr>
            <a:r>
              <a:rPr lang="en-US" sz="2000" dirty="0" smtClean="0"/>
              <a:t>Economical and efficient use of resources</a:t>
            </a:r>
          </a:p>
          <a:p>
            <a:pPr marL="457200" indent="-457200">
              <a:buAutoNum type="alphaLcPeriod"/>
            </a:pPr>
            <a:r>
              <a:rPr lang="en-US" sz="2000" dirty="0" smtClean="0"/>
              <a:t>Accomplishment of established objectives and goals for operations or program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562600" y="401955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-- Institute of Internal Audit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Picture 4" descr="scope.png"/>
          <p:cNvPicPr>
            <a:picLocks noChangeAspect="1"/>
          </p:cNvPicPr>
          <p:nvPr/>
        </p:nvPicPr>
        <p:blipFill>
          <a:blip r:embed="rId2"/>
          <a:srcRect t="15123" b="28202"/>
          <a:stretch>
            <a:fillRect/>
          </a:stretch>
        </p:blipFill>
        <p:spPr>
          <a:xfrm>
            <a:off x="1143000" y="3685337"/>
            <a:ext cx="3352800" cy="1394765"/>
          </a:xfrm>
          <a:prstGeom prst="rect">
            <a:avLst/>
          </a:prstGeom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80"/>
            <a:ext cx="8229600" cy="765571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</a:rPr>
              <a:t>I. Auditor &amp; E. Auditor -- Position</a:t>
            </a:r>
            <a:endParaRPr lang="en-US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71550"/>
            <a:ext cx="8229600" cy="3810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Statutory auditor must state in his report in the case of every specified company the nature and size of company business, its Internal Audit system</a:t>
            </a:r>
          </a:p>
          <a:p>
            <a:pPr>
              <a:buNone/>
            </a:pPr>
            <a:r>
              <a:rPr lang="en-US" sz="2000" dirty="0" smtClean="0"/>
              <a:t>Specified Company :-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Paid up capital and reserve – exceed 50 lakhs</a:t>
            </a:r>
            <a:br>
              <a:rPr lang="en-US" sz="2000" dirty="0" smtClean="0"/>
            </a:br>
            <a:r>
              <a:rPr lang="en-US" sz="2000" dirty="0" smtClean="0"/>
              <a:t>Average annual turnover for 3 yr – exceeds 5 Crore</a:t>
            </a:r>
            <a:br>
              <a:rPr lang="en-US" sz="2000" dirty="0" smtClean="0"/>
            </a:br>
            <a:r>
              <a:rPr lang="en-US" sz="2000" dirty="0" smtClean="0"/>
              <a:t>Private Company (25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nov 2004)</a:t>
            </a:r>
            <a:br>
              <a:rPr lang="en-US" sz="2000" dirty="0" smtClean="0"/>
            </a:br>
            <a:r>
              <a:rPr lang="en-US" sz="2000" dirty="0" smtClean="0"/>
              <a:t>paid up capital and reserve – exceeds 50 lakhs</a:t>
            </a:r>
            <a:br>
              <a:rPr lang="en-US" sz="2000" dirty="0" smtClean="0"/>
            </a:br>
            <a:r>
              <a:rPr lang="en-US" sz="2000" dirty="0" smtClean="0"/>
              <a:t>turnover at any time (financial year) – exceeds 5 crore</a:t>
            </a:r>
            <a:br>
              <a:rPr lang="en-US" sz="2000" dirty="0" smtClean="0"/>
            </a:br>
            <a:r>
              <a:rPr lang="en-US" sz="2000" dirty="0" smtClean="0"/>
              <a:t>Outstanding loan (Bank or Fin. Inst.) – exceeding 25 lakhs</a:t>
            </a:r>
          </a:p>
        </p:txBody>
      </p:sp>
      <p:pic>
        <p:nvPicPr>
          <p:cNvPr id="4" name="Picture 3" descr="promotion-position-yoursel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72200" y="1885950"/>
            <a:ext cx="2438400" cy="1548384"/>
          </a:xfrm>
          <a:prstGeom prst="rect">
            <a:avLst/>
          </a:prstGeom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80"/>
            <a:ext cx="8229600" cy="765571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</a:rPr>
              <a:t>I. Auditor &amp; E. Auditor – Rely Upon ???</a:t>
            </a:r>
            <a:endParaRPr lang="en-US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71550"/>
            <a:ext cx="8229600" cy="3962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Although both have similarities, both have different scope.</a:t>
            </a:r>
            <a:br>
              <a:rPr lang="en-US" sz="2000" dirty="0" smtClean="0"/>
            </a:br>
            <a:r>
              <a:rPr lang="en-US" sz="2000" dirty="0" smtClean="0"/>
              <a:t>I. auditor is representative of management so he report matter relevant from management point of view.</a:t>
            </a:r>
            <a:br>
              <a:rPr lang="en-US" sz="2000" dirty="0" smtClean="0"/>
            </a:br>
            <a:r>
              <a:rPr lang="en-US" sz="2000" dirty="0" smtClean="0"/>
              <a:t>E. auditor is concerned with the truth and fairness of the financial statements.</a:t>
            </a:r>
          </a:p>
          <a:p>
            <a:pPr>
              <a:buNone/>
            </a:pPr>
            <a:r>
              <a:rPr lang="en-US" sz="2000" dirty="0" smtClean="0"/>
              <a:t>Degree of reliance an E. auditor can place on work of I. auditor is a matter of individual judgment in given set of circumstances.</a:t>
            </a:r>
          </a:p>
          <a:p>
            <a:pPr>
              <a:buNone/>
            </a:pPr>
            <a:r>
              <a:rPr lang="en-US" sz="2000" dirty="0" smtClean="0"/>
              <a:t>But the final responsibility is of Statutory auditor.</a:t>
            </a:r>
          </a:p>
          <a:p>
            <a:pPr>
              <a:buNone/>
            </a:pPr>
            <a:r>
              <a:rPr lang="en-US" sz="2000" dirty="0" smtClean="0"/>
              <a:t>Work of I. auditor can be used</a:t>
            </a:r>
            <a:br>
              <a:rPr lang="en-US" sz="2000" dirty="0" smtClean="0"/>
            </a:br>
            <a:r>
              <a:rPr lang="en-US" sz="2000" dirty="0" smtClean="0"/>
              <a:t>1. guide to nature of internal control system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2. guide to nature of audit procedure that may be followed</a:t>
            </a:r>
            <a:br>
              <a:rPr lang="en-US" sz="2000" dirty="0" smtClean="0"/>
            </a:br>
            <a:r>
              <a:rPr lang="en-US" sz="2000" dirty="0" smtClean="0"/>
              <a:t>3. source of general information about company.</a:t>
            </a:r>
          </a:p>
        </p:txBody>
      </p:sp>
      <p:pic>
        <p:nvPicPr>
          <p:cNvPr id="4" name="Picture 3" descr="Dollarphotoclub_53924356-300x19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4600" y="2952750"/>
            <a:ext cx="2057400" cy="1364742"/>
          </a:xfrm>
          <a:prstGeom prst="rect">
            <a:avLst/>
          </a:prstGeom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556</TotalTime>
  <Words>353</Words>
  <Application>Microsoft Office PowerPoint</Application>
  <PresentationFormat>On-screen Show (16:9)</PresentationFormat>
  <Paragraphs>45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Subject: Audit Topic: Internal Control  Course: B.com Part-I (H)   Dr. Ishtiaque Ahmed    Dept. of Commerce     Purnea College, Purnia    Email:driahmedar@gmail.com </vt:lpstr>
      <vt:lpstr>Internal Audit</vt:lpstr>
      <vt:lpstr>Definition</vt:lpstr>
      <vt:lpstr>Definition</vt:lpstr>
      <vt:lpstr>Objective</vt:lpstr>
      <vt:lpstr>Statutory Requirements </vt:lpstr>
      <vt:lpstr>Scope</vt:lpstr>
      <vt:lpstr>I. Auditor &amp; E. Auditor -- Position</vt:lpstr>
      <vt:lpstr>I. Auditor &amp; E. Auditor – Rely Upon ???</vt:lpstr>
      <vt:lpstr>Auditing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sidi</dc:creator>
  <cp:lastModifiedBy>User</cp:lastModifiedBy>
  <cp:revision>146</cp:revision>
  <dcterms:created xsi:type="dcterms:W3CDTF">2016-01-21T06:43:46Z</dcterms:created>
  <dcterms:modified xsi:type="dcterms:W3CDTF">2020-04-17T10:43:41Z</dcterms:modified>
</cp:coreProperties>
</file>